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0" r:id="rId4"/>
    <p:sldId id="258" r:id="rId5"/>
    <p:sldId id="259" r:id="rId6"/>
  </p:sldIdLst>
  <p:sldSz cx="10080625" cy="5670550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jS/RWTRZfkL83ckWvLTdPNhVuX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4471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36235531a1_0_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g136235531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36235531a1_0_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136235531a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subTitle" idx="1"/>
          </p:nvPr>
        </p:nvSpPr>
        <p:spPr>
          <a:xfrm>
            <a:off x="504000" y="17514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8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body" idx="2"/>
          </p:nvPr>
        </p:nvSpPr>
        <p:spPr>
          <a:xfrm>
            <a:off x="515268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0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>
            <a:spLocks noGrp="1"/>
          </p:cNvSpPr>
          <p:nvPr>
            <p:ph type="subTitle" idx="1"/>
          </p:nvPr>
        </p:nvSpPr>
        <p:spPr>
          <a:xfrm>
            <a:off x="540000" y="673560"/>
            <a:ext cx="9072000" cy="43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body" idx="2"/>
          </p:nvPr>
        </p:nvSpPr>
        <p:spPr>
          <a:xfrm>
            <a:off x="515268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body" idx="3"/>
          </p:nvPr>
        </p:nvSpPr>
        <p:spPr>
          <a:xfrm>
            <a:off x="50400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2"/>
          </p:nvPr>
        </p:nvSpPr>
        <p:spPr>
          <a:xfrm>
            <a:off x="515268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3"/>
          </p:nvPr>
        </p:nvSpPr>
        <p:spPr>
          <a:xfrm>
            <a:off x="515268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515268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body" idx="3"/>
          </p:nvPr>
        </p:nvSpPr>
        <p:spPr>
          <a:xfrm>
            <a:off x="504000" y="34693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2"/>
          </p:nvPr>
        </p:nvSpPr>
        <p:spPr>
          <a:xfrm>
            <a:off x="504000" y="34693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2"/>
          </p:nvPr>
        </p:nvSpPr>
        <p:spPr>
          <a:xfrm>
            <a:off x="515268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body" idx="3"/>
          </p:nvPr>
        </p:nvSpPr>
        <p:spPr>
          <a:xfrm>
            <a:off x="50400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body" idx="4"/>
          </p:nvPr>
        </p:nvSpPr>
        <p:spPr>
          <a:xfrm>
            <a:off x="515268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7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body" idx="2"/>
          </p:nvPr>
        </p:nvSpPr>
        <p:spPr>
          <a:xfrm>
            <a:off x="3571560" y="17514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body" idx="3"/>
          </p:nvPr>
        </p:nvSpPr>
        <p:spPr>
          <a:xfrm>
            <a:off x="6639120" y="17514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body" idx="4"/>
          </p:nvPr>
        </p:nvSpPr>
        <p:spPr>
          <a:xfrm>
            <a:off x="504000" y="34693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body" idx="5"/>
          </p:nvPr>
        </p:nvSpPr>
        <p:spPr>
          <a:xfrm>
            <a:off x="3571560" y="34693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7"/>
          <p:cNvSpPr txBox="1">
            <a:spLocks noGrp="1"/>
          </p:cNvSpPr>
          <p:nvPr>
            <p:ph type="body" idx="6"/>
          </p:nvPr>
        </p:nvSpPr>
        <p:spPr>
          <a:xfrm>
            <a:off x="6639120" y="34693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4680000" y="4500000"/>
            <a:ext cx="4140000" cy="9000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1800" dirty="0" smtClean="0"/>
              <a:t>Innovazione e territorio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>
            <a:spLocks noGrp="1"/>
          </p:cNvSpPr>
          <p:nvPr>
            <p:ph type="title" idx="4294967295"/>
          </p:nvPr>
        </p:nvSpPr>
        <p:spPr>
          <a:xfrm>
            <a:off x="504000" y="462061"/>
            <a:ext cx="9070920" cy="9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t-IT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Obiettivi e SWOT analisi </a:t>
            </a:r>
            <a:endParaRPr sz="48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 txBox="1">
            <a:spLocks noGrp="1"/>
          </p:cNvSpPr>
          <p:nvPr>
            <p:ph type="body" idx="4294967295"/>
          </p:nvPr>
        </p:nvSpPr>
        <p:spPr>
          <a:xfrm>
            <a:off x="504000" y="2160000"/>
            <a:ext cx="9070920" cy="287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62500" lnSpcReduction="20000"/>
          </a:bodyPr>
          <a:lstStyle/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3200" dirty="0" smtClean="0">
                <a:latin typeface="Calibri"/>
                <a:ea typeface="Calibri"/>
                <a:cs typeface="Calibri"/>
                <a:sym typeface="Calibri"/>
              </a:rPr>
              <a:t>Utilizzare il digitale per una reale gestione sul territorio del paziente non acuto.</a:t>
            </a:r>
          </a:p>
          <a:p>
            <a:pPr marL="228600" marR="0" lvl="0" indent="-254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3200" b="1" dirty="0" smtClean="0">
                <a:latin typeface="Calibri"/>
                <a:ea typeface="Calibri"/>
                <a:cs typeface="Calibri"/>
                <a:sym typeface="Calibri"/>
              </a:rPr>
              <a:t>Punti di Forza : </a:t>
            </a:r>
            <a:r>
              <a:rPr lang="it-IT" sz="3200" dirty="0" smtClean="0">
                <a:latin typeface="Calibri"/>
                <a:ea typeface="Calibri"/>
                <a:cs typeface="Calibri"/>
                <a:sym typeface="Calibri"/>
              </a:rPr>
              <a:t>migliorare risposta al bisogno di cura espresso dal paziente, rivisitazione del FSE; proattività del paziente nella gestione della propria patologia</a:t>
            </a:r>
          </a:p>
          <a:p>
            <a:pPr marL="228600" lvl="0" indent="-25400" algn="just">
              <a:spcBef>
                <a:spcPts val="0"/>
              </a:spcBef>
              <a:buSzPts val="3200"/>
              <a:buNone/>
            </a:pPr>
            <a:r>
              <a:rPr lang="it-IT" sz="3200" b="1" dirty="0" smtClean="0">
                <a:latin typeface="Calibri"/>
                <a:ea typeface="Calibri"/>
                <a:cs typeface="Calibri"/>
                <a:sym typeface="Calibri"/>
              </a:rPr>
              <a:t>Punti di debolezza </a:t>
            </a:r>
            <a:r>
              <a:rPr lang="it-IT" sz="3200" dirty="0" smtClean="0">
                <a:latin typeface="Calibri"/>
                <a:ea typeface="Calibri"/>
                <a:cs typeface="Calibri"/>
                <a:sym typeface="Calibri"/>
              </a:rPr>
              <a:t>: Formazione, </a:t>
            </a:r>
            <a:r>
              <a:rPr lang="it-IT" sz="3200" dirty="0">
                <a:latin typeface="Calibri"/>
                <a:ea typeface="Calibri"/>
                <a:cs typeface="Calibri"/>
                <a:sym typeface="Calibri"/>
              </a:rPr>
              <a:t>carenza </a:t>
            </a:r>
            <a:r>
              <a:rPr lang="it-IT" sz="3200" dirty="0" smtClean="0">
                <a:latin typeface="Calibri"/>
                <a:ea typeface="Calibri"/>
                <a:cs typeface="Calibri"/>
                <a:sym typeface="Calibri"/>
              </a:rPr>
              <a:t>infrastrutture</a:t>
            </a:r>
          </a:p>
          <a:p>
            <a:pPr marL="228600" marR="0" lvl="0" indent="-254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3200" b="1" dirty="0" smtClean="0">
                <a:latin typeface="Calibri"/>
                <a:ea typeface="Calibri"/>
                <a:cs typeface="Calibri"/>
                <a:sym typeface="Calibri"/>
              </a:rPr>
              <a:t>Opportunità: </a:t>
            </a:r>
            <a:r>
              <a:rPr lang="it-IT" sz="3200" dirty="0" smtClean="0">
                <a:latin typeface="Calibri"/>
                <a:ea typeface="Calibri"/>
                <a:cs typeface="Calibri"/>
                <a:sym typeface="Calibri"/>
              </a:rPr>
              <a:t>migliorare rapporto costo beneficio della cura erogata al paziente sul territorio, utilizzo fondi PNRR; rivisitazione e riqualificazione dei profili professionali coinvolti nel processo di digitalizzazione di cura sul territorio; strumento digitale favorisce work life balance</a:t>
            </a:r>
          </a:p>
          <a:p>
            <a:pPr marL="228600" marR="0" lvl="0" indent="-254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3200" b="1" dirty="0" smtClean="0">
                <a:latin typeface="Calibri"/>
                <a:ea typeface="Calibri"/>
                <a:cs typeface="Calibri"/>
                <a:sym typeface="Calibri"/>
              </a:rPr>
              <a:t>Minacce: </a:t>
            </a:r>
            <a:r>
              <a:rPr lang="it-IT" sz="3200" dirty="0" smtClean="0">
                <a:latin typeface="Calibri"/>
                <a:ea typeface="Calibri"/>
                <a:cs typeface="Calibri"/>
                <a:sym typeface="Calibri"/>
              </a:rPr>
              <a:t>percezione da parte del medico di assenza di  controllo sulla continuità di cura; congiuntura internazionale </a:t>
            </a:r>
            <a:r>
              <a:rPr lang="it-IT" sz="3200" dirty="0" err="1" smtClean="0">
                <a:latin typeface="Calibri"/>
                <a:ea typeface="Calibri"/>
                <a:cs typeface="Calibri"/>
                <a:sym typeface="Calibri"/>
              </a:rPr>
              <a:t>supply</a:t>
            </a:r>
            <a:r>
              <a:rPr lang="it-IT" sz="3200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3200" dirty="0" err="1" smtClean="0">
                <a:latin typeface="Calibri"/>
                <a:ea typeface="Calibri"/>
                <a:cs typeface="Calibri"/>
                <a:sym typeface="Calibri"/>
              </a:rPr>
              <a:t>chain</a:t>
            </a:r>
            <a:r>
              <a:rPr lang="it-IT" sz="3200" dirty="0" smtClean="0">
                <a:latin typeface="Calibri"/>
                <a:ea typeface="Calibri"/>
                <a:cs typeface="Calibri"/>
                <a:sym typeface="Calibri"/>
              </a:rPr>
              <a:t>; alterazione rapporto medico paziente</a:t>
            </a:r>
          </a:p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lang="it-IT" sz="3200" dirty="0" smtClean="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>
            <a:spLocks noGrp="1"/>
          </p:cNvSpPr>
          <p:nvPr>
            <p:ph type="title" idx="4294967295"/>
          </p:nvPr>
        </p:nvSpPr>
        <p:spPr>
          <a:xfrm>
            <a:off x="504000" y="462061"/>
            <a:ext cx="9070920" cy="9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t-IT" sz="4800" b="1" dirty="0" smtClean="0">
                <a:latin typeface="Calibri"/>
                <a:ea typeface="Calibri"/>
                <a:cs typeface="Calibri"/>
                <a:sym typeface="Calibri"/>
              </a:rPr>
              <a:t>Partecipanti</a:t>
            </a:r>
            <a:br>
              <a:rPr lang="it-IT" sz="4800" b="1" dirty="0" smtClean="0">
                <a:latin typeface="Calibri"/>
                <a:ea typeface="Calibri"/>
                <a:cs typeface="Calibri"/>
                <a:sym typeface="Calibri"/>
              </a:rPr>
            </a:br>
            <a:endParaRPr sz="4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 txBox="1">
            <a:spLocks noGrp="1"/>
          </p:cNvSpPr>
          <p:nvPr>
            <p:ph type="body" idx="4294967295"/>
          </p:nvPr>
        </p:nvSpPr>
        <p:spPr>
          <a:xfrm>
            <a:off x="504000" y="2160000"/>
            <a:ext cx="9070920" cy="287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40000" lnSpcReduction="20000"/>
          </a:bodyPr>
          <a:lstStyle/>
          <a:p>
            <a:r>
              <a:rPr lang="it-IT" dirty="0"/>
              <a:t>Stefania Mancini</a:t>
            </a:r>
          </a:p>
          <a:p>
            <a:r>
              <a:rPr lang="it-IT" dirty="0"/>
              <a:t>Lara </a:t>
            </a:r>
            <a:r>
              <a:rPr lang="it-IT" dirty="0"/>
              <a:t>M</a:t>
            </a:r>
            <a:r>
              <a:rPr lang="it-IT" dirty="0" smtClean="0"/>
              <a:t>erighi </a:t>
            </a:r>
            <a:endParaRPr lang="it-IT" dirty="0"/>
          </a:p>
          <a:p>
            <a:r>
              <a:rPr lang="it-IT" dirty="0"/>
              <a:t>Margherita </a:t>
            </a:r>
            <a:r>
              <a:rPr lang="it-IT" dirty="0"/>
              <a:t>R</a:t>
            </a:r>
            <a:r>
              <a:rPr lang="it-IT" dirty="0" smtClean="0"/>
              <a:t>inaldi </a:t>
            </a:r>
          </a:p>
          <a:p>
            <a:r>
              <a:rPr lang="it-IT" dirty="0" smtClean="0"/>
              <a:t>Cinzia </a:t>
            </a:r>
            <a:r>
              <a:rPr lang="it-IT" dirty="0"/>
              <a:t>Calandrino </a:t>
            </a:r>
            <a:endParaRPr lang="it-IT" dirty="0" smtClean="0"/>
          </a:p>
          <a:p>
            <a:r>
              <a:rPr lang="it-IT" dirty="0" smtClean="0"/>
              <a:t>Cinzia </a:t>
            </a:r>
            <a:r>
              <a:rPr lang="it-IT" dirty="0"/>
              <a:t>Favaro </a:t>
            </a:r>
          </a:p>
          <a:p>
            <a:r>
              <a:rPr lang="it-IT" dirty="0"/>
              <a:t>Gabriella </a:t>
            </a:r>
            <a:r>
              <a:rPr lang="it-IT" dirty="0" err="1"/>
              <a:t>Pasciullo</a:t>
            </a:r>
            <a:endParaRPr lang="it-IT" dirty="0"/>
          </a:p>
          <a:p>
            <a:r>
              <a:rPr lang="it-IT" dirty="0"/>
              <a:t>Chiara Martini</a:t>
            </a:r>
          </a:p>
          <a:p>
            <a:r>
              <a:rPr lang="it-IT" dirty="0" smtClean="0"/>
              <a:t>Sara Di Paola</a:t>
            </a:r>
          </a:p>
          <a:p>
            <a:r>
              <a:rPr lang="it-IT" dirty="0" smtClean="0"/>
              <a:t>Maria Rosaria Nappi</a:t>
            </a:r>
          </a:p>
          <a:p>
            <a:r>
              <a:rPr lang="it-IT" dirty="0" smtClean="0"/>
              <a:t>Erika Guareschi</a:t>
            </a:r>
          </a:p>
          <a:p>
            <a:r>
              <a:rPr lang="it-IT" dirty="0" smtClean="0"/>
              <a:t>Francesca </a:t>
            </a:r>
            <a:r>
              <a:rPr lang="it-IT" smtClean="0"/>
              <a:t>De Giorgi</a:t>
            </a:r>
            <a:endParaRPr lang="it-IT" dirty="0"/>
          </a:p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9916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6235531a1_0_0"/>
          <p:cNvSpPr txBox="1">
            <a:spLocks noGrp="1"/>
          </p:cNvSpPr>
          <p:nvPr>
            <p:ph type="title" idx="4294967295"/>
          </p:nvPr>
        </p:nvSpPr>
        <p:spPr>
          <a:xfrm>
            <a:off x="504000" y="462061"/>
            <a:ext cx="9070800" cy="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t-IT" sz="3100" b="1">
                <a:latin typeface="Calibri"/>
                <a:ea typeface="Calibri"/>
                <a:cs typeface="Calibri"/>
                <a:sym typeface="Calibri"/>
              </a:rPr>
              <a:t>Descrizione fasi, tempistica e soggetti da coinvolgere</a:t>
            </a:r>
            <a:endParaRPr sz="3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g136235531a1_0_0"/>
          <p:cNvSpPr txBox="1">
            <a:spLocks noGrp="1"/>
          </p:cNvSpPr>
          <p:nvPr>
            <p:ph type="body" idx="4294967295"/>
          </p:nvPr>
        </p:nvSpPr>
        <p:spPr>
          <a:xfrm>
            <a:off x="504000" y="2160000"/>
            <a:ext cx="9070800" cy="28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20000"/>
          </a:bodyPr>
          <a:lstStyle/>
          <a:p>
            <a:pPr marL="7175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it-IT" sz="3200" strike="noStrik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Analisi Normativa Vigente e verifica delle figure coinvolte nel processo di cura</a:t>
            </a:r>
          </a:p>
          <a:p>
            <a:pPr marL="7175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it-IT" sz="3200" dirty="0" smtClean="0">
                <a:latin typeface="Calibri"/>
                <a:ea typeface="Calibri"/>
                <a:cs typeface="Calibri"/>
                <a:sym typeface="Calibri"/>
              </a:rPr>
              <a:t>Sviluppo integrazione aspetti tecnologici formativi e procedurali </a:t>
            </a:r>
          </a:p>
          <a:p>
            <a:pPr marL="7175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it-IT" sz="3200" strike="noStrik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Implementazione in accordo con societ</a:t>
            </a:r>
            <a:r>
              <a:rPr lang="it-IT" sz="3200" dirty="0" smtClean="0">
                <a:latin typeface="Calibri"/>
                <a:ea typeface="Calibri"/>
                <a:cs typeface="Calibri"/>
                <a:sym typeface="Calibri"/>
              </a:rPr>
              <a:t>à scientifiche e parti sociali  di riferimento e rivisitazione delle competenze/ruoli</a:t>
            </a:r>
          </a:p>
          <a:p>
            <a:pPr marL="203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it-IT" sz="3200" dirty="0" smtClean="0">
                <a:latin typeface="Calibri"/>
                <a:ea typeface="Calibri"/>
                <a:cs typeface="Calibri"/>
                <a:sym typeface="Calibri"/>
              </a:rPr>
              <a:t>Tempistica: raccordo con PNRR</a:t>
            </a:r>
            <a:endParaRPr lang="it-IT" sz="3200" strike="noStrik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175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endParaRPr lang="it-IT" sz="3200" strike="noStrik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175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endParaRPr sz="3200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36235531a1_0_8"/>
          <p:cNvSpPr txBox="1">
            <a:spLocks noGrp="1"/>
          </p:cNvSpPr>
          <p:nvPr>
            <p:ph type="title" idx="4294967295"/>
          </p:nvPr>
        </p:nvSpPr>
        <p:spPr>
          <a:xfrm>
            <a:off x="504000" y="462061"/>
            <a:ext cx="9070800" cy="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t-IT" sz="2900" b="1">
                <a:latin typeface="Calibri"/>
                <a:ea typeface="Calibri"/>
                <a:cs typeface="Calibri"/>
                <a:sym typeface="Calibri"/>
              </a:rPr>
              <a:t>Risorse necessarie e possibilità di finanziamento Eventuali criticità/vincoli: possibili soluzioni</a:t>
            </a:r>
            <a:r>
              <a:rPr lang="it-IT" sz="2800"/>
              <a:t> </a:t>
            </a:r>
            <a:endParaRPr sz="3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g136235531a1_0_8"/>
          <p:cNvSpPr txBox="1">
            <a:spLocks noGrp="1"/>
          </p:cNvSpPr>
          <p:nvPr>
            <p:ph type="body" idx="4294967295"/>
          </p:nvPr>
        </p:nvSpPr>
        <p:spPr>
          <a:xfrm>
            <a:off x="504000" y="2160000"/>
            <a:ext cx="9070800" cy="28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85000" lnSpcReduction="20000"/>
          </a:bodyPr>
          <a:lstStyle/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3200" strike="noStrik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Implementazione di un vero ecosistema digitale con accesso equo</a:t>
            </a:r>
          </a:p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3200" strike="noStrik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Adeguamento LEA </a:t>
            </a:r>
          </a:p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3200" dirty="0" smtClean="0">
                <a:latin typeface="Calibri"/>
                <a:ea typeface="Calibri"/>
                <a:cs typeface="Calibri"/>
                <a:sym typeface="Calibri"/>
              </a:rPr>
              <a:t>Chiarimento termini responsabilità professionale e legale</a:t>
            </a:r>
          </a:p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3200" dirty="0" smtClean="0">
                <a:latin typeface="Calibri"/>
                <a:ea typeface="Calibri"/>
                <a:cs typeface="Calibri"/>
                <a:sym typeface="Calibri"/>
              </a:rPr>
              <a:t>Maggiore interazione delle società scientifiche delle diverse professioni sanitarie e tecniche</a:t>
            </a:r>
          </a:p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3200" dirty="0" smtClean="0">
                <a:latin typeface="Calibri"/>
                <a:ea typeface="Calibri"/>
                <a:cs typeface="Calibri"/>
                <a:sym typeface="Calibri"/>
              </a:rPr>
              <a:t>Strumenti digitali come fattore abilitante per la semplificazione delle attività del personale e convergenza aspetti assistenza e ricerca</a:t>
            </a:r>
          </a:p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lang="it-IT" sz="3200" dirty="0" smtClean="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lang="it-IT" sz="3200" dirty="0" smtClean="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lang="it-IT" sz="3200" dirty="0" smtClean="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</TotalTime>
  <Words>250</Words>
  <Application>Microsoft Office PowerPoint</Application>
  <PresentationFormat>Personalizzato</PresentationFormat>
  <Paragraphs>32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Presentazione standard di PowerPoint</vt:lpstr>
      <vt:lpstr>Obiettivi e SWOT analisi </vt:lpstr>
      <vt:lpstr>Partecipanti </vt:lpstr>
      <vt:lpstr>Descrizione fasi, tempistica e soggetti da coinvolgere</vt:lpstr>
      <vt:lpstr>Risorse necessarie e possibilità di finanziamento Eventuali criticità/vincoli: possibili soluzioni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De Giorgi Francesca</cp:lastModifiedBy>
  <cp:revision>20</cp:revision>
  <dcterms:created xsi:type="dcterms:W3CDTF">2022-02-22T18:07:56Z</dcterms:created>
  <dcterms:modified xsi:type="dcterms:W3CDTF">2022-06-24T10:02:52Z</dcterms:modified>
</cp:coreProperties>
</file>