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5670550" cx="10080625"/>
  <p:notesSz cx="7559675" cy="10691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2" roundtripDataSignature="AMtx7mhm/DU7nNB8gib8d5o7AixLMf4D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2B07573-6BE3-4DE9-8D05-CFA2F21FBC4F}">
  <a:tblStyle styleId="{A2B07573-6BE3-4DE9-8D05-CFA2F21FBC4F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86" orient="horz"/>
        <p:guide pos="317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2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" name="Google Shape;58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3" name="Google Shape;63;p2:notes"/>
          <p:cNvSpPr/>
          <p:nvPr>
            <p:ph idx="2" type="sldImg"/>
          </p:nvPr>
        </p:nvSpPr>
        <p:spPr>
          <a:xfrm>
            <a:off x="217488" y="801688"/>
            <a:ext cx="7126287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36235531a1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9" name="Google Shape;69;g136235531a1_0_0:notes"/>
          <p:cNvSpPr/>
          <p:nvPr>
            <p:ph idx="2" type="sldImg"/>
          </p:nvPr>
        </p:nvSpPr>
        <p:spPr>
          <a:xfrm>
            <a:off x="217488" y="801688"/>
            <a:ext cx="7126287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36235531a1_0_8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136235531a1_0_8:notes"/>
          <p:cNvSpPr/>
          <p:nvPr>
            <p:ph idx="2" type="sldImg"/>
          </p:nvPr>
        </p:nvSpPr>
        <p:spPr>
          <a:xfrm>
            <a:off x="217488" y="801688"/>
            <a:ext cx="7126287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" name="Google Shape;11;p7"/>
          <p:cNvSpPr txBox="1"/>
          <p:nvPr>
            <p:ph idx="1" type="subTitle"/>
          </p:nvPr>
        </p:nvSpPr>
        <p:spPr>
          <a:xfrm>
            <a:off x="504000" y="17514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8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8"/>
          <p:cNvSpPr txBox="1"/>
          <p:nvPr>
            <p:ph idx="1" type="body"/>
          </p:nvPr>
        </p:nvSpPr>
        <p:spPr>
          <a:xfrm>
            <a:off x="504000" y="17514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body"/>
          </p:nvPr>
        </p:nvSpPr>
        <p:spPr>
          <a:xfrm>
            <a:off x="504000" y="17514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9"/>
          <p:cNvSpPr txBox="1"/>
          <p:nvPr>
            <p:ph idx="2" type="body"/>
          </p:nvPr>
        </p:nvSpPr>
        <p:spPr>
          <a:xfrm>
            <a:off x="5152680" y="17514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0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" type="subTitle"/>
          </p:nvPr>
        </p:nvSpPr>
        <p:spPr>
          <a:xfrm>
            <a:off x="540000" y="673560"/>
            <a:ext cx="9072000" cy="438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50400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2" type="body"/>
          </p:nvPr>
        </p:nvSpPr>
        <p:spPr>
          <a:xfrm>
            <a:off x="5152680" y="17514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3" type="body"/>
          </p:nvPr>
        </p:nvSpPr>
        <p:spPr>
          <a:xfrm>
            <a:off x="504000" y="34693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" type="body"/>
          </p:nvPr>
        </p:nvSpPr>
        <p:spPr>
          <a:xfrm>
            <a:off x="504000" y="17514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2" type="body"/>
          </p:nvPr>
        </p:nvSpPr>
        <p:spPr>
          <a:xfrm>
            <a:off x="515268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3" type="body"/>
          </p:nvPr>
        </p:nvSpPr>
        <p:spPr>
          <a:xfrm>
            <a:off x="5152680" y="34693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50400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515268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3" type="body"/>
          </p:nvPr>
        </p:nvSpPr>
        <p:spPr>
          <a:xfrm>
            <a:off x="504000" y="34693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" type="body"/>
          </p:nvPr>
        </p:nvSpPr>
        <p:spPr>
          <a:xfrm>
            <a:off x="504000" y="17514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2" type="body"/>
          </p:nvPr>
        </p:nvSpPr>
        <p:spPr>
          <a:xfrm>
            <a:off x="504000" y="34693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" type="body"/>
          </p:nvPr>
        </p:nvSpPr>
        <p:spPr>
          <a:xfrm>
            <a:off x="50400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2" type="body"/>
          </p:nvPr>
        </p:nvSpPr>
        <p:spPr>
          <a:xfrm>
            <a:off x="515268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3" type="body"/>
          </p:nvPr>
        </p:nvSpPr>
        <p:spPr>
          <a:xfrm>
            <a:off x="504000" y="34693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4" type="body"/>
          </p:nvPr>
        </p:nvSpPr>
        <p:spPr>
          <a:xfrm>
            <a:off x="5152680" y="34693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7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" type="body"/>
          </p:nvPr>
        </p:nvSpPr>
        <p:spPr>
          <a:xfrm>
            <a:off x="504000" y="17514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2" type="body"/>
          </p:nvPr>
        </p:nvSpPr>
        <p:spPr>
          <a:xfrm>
            <a:off x="3571560" y="17514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3" type="body"/>
          </p:nvPr>
        </p:nvSpPr>
        <p:spPr>
          <a:xfrm>
            <a:off x="6639120" y="17514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4" type="body"/>
          </p:nvPr>
        </p:nvSpPr>
        <p:spPr>
          <a:xfrm>
            <a:off x="504000" y="34693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7"/>
          <p:cNvSpPr txBox="1"/>
          <p:nvPr>
            <p:ph idx="5" type="body"/>
          </p:nvPr>
        </p:nvSpPr>
        <p:spPr>
          <a:xfrm>
            <a:off x="3571560" y="34693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6" type="body"/>
          </p:nvPr>
        </p:nvSpPr>
        <p:spPr>
          <a:xfrm>
            <a:off x="6639120" y="34693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504000" y="17514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4680000" y="4500000"/>
            <a:ext cx="4140000" cy="9000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t-IT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ORGANIZZAZIONE INTEGRATA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idx="4294967295" type="title"/>
          </p:nvPr>
        </p:nvSpPr>
        <p:spPr>
          <a:xfrm>
            <a:off x="504913" y="560700"/>
            <a:ext cx="9070800" cy="131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it-IT" sz="4800">
                <a:latin typeface="Calibri"/>
                <a:ea typeface="Calibri"/>
                <a:cs typeface="Calibri"/>
                <a:sym typeface="Calibri"/>
              </a:rPr>
              <a:t>ORGANIZZAZIONE INTEGRATA</a:t>
            </a:r>
            <a:endParaRPr b="1"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 txBox="1"/>
          <p:nvPr>
            <p:ph idx="4294967295" type="body"/>
          </p:nvPr>
        </p:nvSpPr>
        <p:spPr>
          <a:xfrm>
            <a:off x="261333" y="1873200"/>
            <a:ext cx="9700200" cy="28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54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it-IT"/>
              <a:t>TITOLO: </a:t>
            </a:r>
            <a:endParaRPr/>
          </a:p>
          <a:p>
            <a:pPr indent="-254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it-IT">
                <a:solidFill>
                  <a:srgbClr val="00CC99"/>
                </a:solidFill>
              </a:rPr>
              <a:t>L’adesione terapeutica nelle malattie croniche della donna </a:t>
            </a:r>
            <a:endParaRPr/>
          </a:p>
          <a:p>
            <a:pPr indent="-254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b="1">
              <a:solidFill>
                <a:srgbClr val="00CC99"/>
              </a:solidFill>
            </a:endParaRPr>
          </a:p>
          <a:p>
            <a:pPr indent="-254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it-IT" sz="3200">
                <a:latin typeface="Calibri"/>
                <a:ea typeface="Calibri"/>
                <a:cs typeface="Calibri"/>
                <a:sym typeface="Calibri"/>
              </a:rPr>
              <a:t>Obiettivo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18256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it-IT" sz="3200">
                <a:latin typeface="Calibri"/>
                <a:ea typeface="Calibri"/>
                <a:cs typeface="Calibri"/>
                <a:sym typeface="Calibri"/>
              </a:rPr>
              <a:t>Ridurre il GAP di Aderenza alle terapie delle Donne con patologia cronica in Area Cardiovascolare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6235531a1_0_0"/>
          <p:cNvSpPr txBox="1"/>
          <p:nvPr>
            <p:ph idx="4294967295" type="title"/>
          </p:nvPr>
        </p:nvSpPr>
        <p:spPr>
          <a:xfrm>
            <a:off x="504000" y="401101"/>
            <a:ext cx="9070800" cy="94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it-IT" sz="3100">
                <a:latin typeface="Calibri"/>
                <a:ea typeface="Calibri"/>
                <a:cs typeface="Calibri"/>
                <a:sym typeface="Calibri"/>
              </a:rPr>
              <a:t>Descrizione fasi, tempistica e soggetti da coinvolgere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g136235531a1_0_0"/>
          <p:cNvSpPr/>
          <p:nvPr/>
        </p:nvSpPr>
        <p:spPr>
          <a:xfrm>
            <a:off x="382119" y="1779030"/>
            <a:ext cx="9070800" cy="3216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Step 1 </a:t>
            </a:r>
            <a:r>
              <a:rPr b="0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definire un </a:t>
            </a:r>
            <a:r>
              <a:rPr b="1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indicatore</a:t>
            </a:r>
            <a:r>
              <a:rPr b="0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 di non aderenza / aderenza 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Step 2 </a:t>
            </a:r>
            <a:r>
              <a:rPr b="0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Selezionare </a:t>
            </a:r>
            <a:r>
              <a:rPr b="1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500 pazienti non aderenti </a:t>
            </a:r>
            <a:r>
              <a:rPr b="0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1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o caregiver </a:t>
            </a:r>
            <a:r>
              <a:rPr b="0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donne di pazienti non aderenti) con patologie cardiovascolari. </a:t>
            </a:r>
            <a:endParaRPr b="0" i="0" sz="2400" u="none" cap="none" strike="noStrike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Step 3 </a:t>
            </a:r>
            <a:r>
              <a:rPr b="0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Somministrazione di </a:t>
            </a:r>
            <a:r>
              <a:rPr b="1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un questionario </a:t>
            </a:r>
            <a:r>
              <a:rPr b="0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per comprendere/oggettivare le motivazioni della non  aderenza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Step 4 Intervento correttivo </a:t>
            </a:r>
            <a:r>
              <a:rPr b="0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applicato alle 500 pazienti/caregiver arruolate e </a:t>
            </a:r>
            <a:r>
              <a:rPr b="1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verifica dell'efficacia </a:t>
            </a:r>
            <a:r>
              <a:rPr b="0" i="0" lang="it-IT" sz="24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dell'intervento  </a:t>
            </a:r>
            <a:endParaRPr/>
          </a:p>
        </p:txBody>
      </p:sp>
      <p:sp>
        <p:nvSpPr>
          <p:cNvPr id="73" name="Google Shape;73;g136235531a1_0_0"/>
          <p:cNvSpPr/>
          <p:nvPr/>
        </p:nvSpPr>
        <p:spPr>
          <a:xfrm>
            <a:off x="382119" y="1209643"/>
            <a:ext cx="819455" cy="569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3100" u="none" cap="none" strike="noStrike">
                <a:solidFill>
                  <a:srgbClr val="00CC99"/>
                </a:solidFill>
                <a:latin typeface="Calibri"/>
                <a:ea typeface="Calibri"/>
                <a:cs typeface="Calibri"/>
                <a:sym typeface="Calibri"/>
              </a:rPr>
              <a:t>Fasi</a:t>
            </a:r>
            <a:endParaRPr b="0" i="0" sz="1400" u="none" cap="none" strike="noStrike">
              <a:solidFill>
                <a:srgbClr val="00CC9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Google Shape;78;p3"/>
          <p:cNvGraphicFramePr/>
          <p:nvPr/>
        </p:nvGraphicFramePr>
        <p:xfrm>
          <a:off x="310833" y="9452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{A2B07573-6BE3-4DE9-8D05-CFA2F21FBC4F}</a:tableStyleId>
              </a:tblPr>
              <a:tblGrid>
                <a:gridCol w="1995475"/>
                <a:gridCol w="1899925"/>
                <a:gridCol w="1899925"/>
                <a:gridCol w="1570800"/>
                <a:gridCol w="1584825"/>
              </a:tblGrid>
              <a:tr h="130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800" u="none" cap="none" strike="noStrike">
                          <a:solidFill>
                            <a:srgbClr val="03A89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TRIMESTRE 1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800" u="none" cap="none" strike="noStrike">
                          <a:solidFill>
                            <a:srgbClr val="03A89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TRIMESTRE 2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800" u="none" cap="none" strike="noStrike">
                          <a:solidFill>
                            <a:srgbClr val="03A89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TRIMESTRE 3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800" u="none" cap="none" strike="noStrike">
                          <a:solidFill>
                            <a:srgbClr val="03A89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TRIMESTRE 4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800" u="none" cap="none" strike="noStrike">
                          <a:solidFill>
                            <a:srgbClr val="03A89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TRIMESTRE 5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2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Incarico a università per indicatore 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Finalizzazione dell’indicatore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800" u="none" cap="none" strike="noStrike">
                          <a:solidFill>
                            <a:srgbClr val="03A89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800" u="none" cap="none" strike="noStrike">
                          <a:solidFill>
                            <a:srgbClr val="03A89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800" u="none" cap="none" strike="noStrike">
                          <a:solidFill>
                            <a:srgbClr val="03A89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22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Costituzione del board con delibera del direttore generale e 1 meeting 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Finalizzazione del questionario. 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Evento di presentazione del progetto a livello regionale.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meeting di analisi dei dati raccolti e definizione interventi + schema di somministrazione degli interventi 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Pubblicazione degli esiti del progetto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Analisi del dato finale draft della pubblicazione e sottomissione del paper. Evento di presentazione a livello regionale.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25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Convocazione degli OS, 1 meeting di condivisione del progetto e disegno dello studio, arruolamento dei pazienti e ambiti di autorizzazione 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Somministrazione del questionario e elaborazione dei dati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800" u="none" cap="none" strike="noStrike">
                          <a:solidFill>
                            <a:srgbClr val="03A89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800" u="none" cap="none" strike="noStrike">
                          <a:solidFill>
                            <a:srgbClr val="03A89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800" u="none" cap="none" strike="noStrike">
                          <a:solidFill>
                            <a:srgbClr val="03A89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7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800" u="none" cap="none" strike="noStrike">
                          <a:solidFill>
                            <a:srgbClr val="03A89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800" u="none" cap="none" strike="noStrike">
                          <a:solidFill>
                            <a:srgbClr val="03A89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Intervento da parte del OS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Chiusura dell’osservazione e estrazione del dato di prescrizione 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900" marL="35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9" name="Google Shape;79;p3"/>
          <p:cNvSpPr/>
          <p:nvPr/>
        </p:nvSpPr>
        <p:spPr>
          <a:xfrm>
            <a:off x="3718561" y="147821"/>
            <a:ext cx="1973617" cy="569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3100" u="none" cap="none" strike="noStrike">
                <a:solidFill>
                  <a:srgbClr val="00CC99"/>
                </a:solidFill>
                <a:latin typeface="Calibri"/>
                <a:ea typeface="Calibri"/>
                <a:cs typeface="Calibri"/>
                <a:sym typeface="Calibri"/>
              </a:rPr>
              <a:t>Tempistica</a:t>
            </a:r>
            <a:endParaRPr b="1" i="0" sz="3100" u="none" cap="none" strike="noStrike">
              <a:solidFill>
                <a:srgbClr val="00CC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36235531a1_0_8"/>
          <p:cNvSpPr txBox="1"/>
          <p:nvPr>
            <p:ph idx="4294967295" type="title"/>
          </p:nvPr>
        </p:nvSpPr>
        <p:spPr>
          <a:xfrm>
            <a:off x="504000" y="462061"/>
            <a:ext cx="9070800" cy="94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it-IT" sz="2900">
                <a:latin typeface="Calibri"/>
                <a:ea typeface="Calibri"/>
                <a:cs typeface="Calibri"/>
                <a:sym typeface="Calibri"/>
              </a:rPr>
              <a:t>Risorse necessarie e possibilità di finanziamento Eventuali criticità/vincoli: possibili soluzioni</a:t>
            </a:r>
            <a:r>
              <a:rPr lang="it-IT" sz="2800"/>
              <a:t> 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136235531a1_0_8"/>
          <p:cNvSpPr/>
          <p:nvPr/>
        </p:nvSpPr>
        <p:spPr>
          <a:xfrm>
            <a:off x="504000" y="1516718"/>
            <a:ext cx="8944800" cy="2358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b="1" i="0" lang="it-IT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Pubblica Amministrazione </a:t>
            </a:r>
            <a:r>
              <a:rPr b="0" i="0" lang="it-IT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sarà a guida del progetto e prenderà in carico i costi del progetto ad eccezione di:</a:t>
            </a:r>
            <a:endParaRPr/>
          </a:p>
          <a:p>
            <a:pPr indent="-457200" lvl="0" marL="45720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it-IT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Strumento di raccolta dati (software) 60.000€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it-IT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 eventi di presentazione tot. 10.000€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it-IT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Partner privati da individuare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136235531a1_0_8"/>
          <p:cNvSpPr/>
          <p:nvPr/>
        </p:nvSpPr>
        <p:spPr>
          <a:xfrm>
            <a:off x="473520" y="3929813"/>
            <a:ext cx="8944800" cy="1465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Criticità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it-IT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Non adesione al progetto da parte dei pazienti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it-IT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Tempi burocratici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2022-02-22T18:07:56Z</dcterms:created>
  <dc:creator>Utente</dc:creator>
</cp:coreProperties>
</file>