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614" r:id="rId3"/>
    <p:sldId id="613" r:id="rId4"/>
    <p:sldId id="257" r:id="rId5"/>
    <p:sldId id="615" r:id="rId6"/>
    <p:sldId id="616" r:id="rId7"/>
    <p:sldId id="258" r:id="rId8"/>
    <p:sldId id="259" r:id="rId9"/>
  </p:sldIdLst>
  <p:sldSz cx="10080625" cy="567055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h3ZmoXa2jJ/KpxB6bz2ck6nG/x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6160"/>
  </p:normalViewPr>
  <p:slideViewPr>
    <p:cSldViewPr snapToGrid="0" snapToObjects="1">
      <p:cViewPr varScale="1">
        <p:scale>
          <a:sx n="111" d="100"/>
          <a:sy n="111" d="100"/>
        </p:scale>
        <p:origin x="1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8785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5400">
              <a:spcBef>
                <a:spcPts val="0"/>
              </a:spcBef>
              <a:buSzPts val="3200"/>
              <a:buNone/>
            </a:pPr>
            <a:endParaRPr lang="it-IT" sz="11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6235531a1_0_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it-IT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lang="it-IT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9" name="Google Shape;69;g136235531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6235531a1_0_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g136235531a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subTitle" idx="1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subTitle" idx="1"/>
          </p:nvPr>
        </p:nvSpPr>
        <p:spPr>
          <a:xfrm>
            <a:off x="540000" y="673560"/>
            <a:ext cx="9072000" cy="43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3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3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body" idx="3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2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2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3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4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2"/>
          </p:nvPr>
        </p:nvSpPr>
        <p:spPr>
          <a:xfrm>
            <a:off x="357156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3"/>
          </p:nvPr>
        </p:nvSpPr>
        <p:spPr>
          <a:xfrm>
            <a:off x="663912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4"/>
          </p:nvPr>
        </p:nvSpPr>
        <p:spPr>
          <a:xfrm>
            <a:off x="50400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body" idx="5"/>
          </p:nvPr>
        </p:nvSpPr>
        <p:spPr>
          <a:xfrm>
            <a:off x="357156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body" idx="6"/>
          </p:nvPr>
        </p:nvSpPr>
        <p:spPr>
          <a:xfrm>
            <a:off x="663912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7166207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4680000" y="4500000"/>
            <a:ext cx="4140000" cy="9000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GOVERNANCE DELLA SANITA</a:t>
            </a:r>
            <a:r>
              <a:rPr lang="it-IT" sz="1800" b="1"/>
              <a:t>’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56CC127-88EA-5969-9044-FEFDAF317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086" y="815975"/>
            <a:ext cx="9431226" cy="416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2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>
            <a:spLocks noGrp="1"/>
          </p:cNvSpPr>
          <p:nvPr>
            <p:ph type="title" idx="4294967295"/>
          </p:nvPr>
        </p:nvSpPr>
        <p:spPr>
          <a:xfrm>
            <a:off x="885951" y="333314"/>
            <a:ext cx="8350513" cy="10005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SzPts val="2800"/>
            </a:pPr>
            <a:r>
              <a:rPr lang="it-IT" sz="2400" b="1" dirty="0">
                <a:latin typeface="Calibri"/>
                <a:ea typeface="Calibri"/>
                <a:cs typeface="Calibri"/>
                <a:sym typeface="Calibri"/>
              </a:rPr>
              <a:t>Fragilità ossea</a:t>
            </a:r>
            <a:br>
              <a:rPr lang="it-IT" sz="24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it-IT" sz="1800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Idea progettuale : Analisi del percorso diagnostico-terapeutico dei pazienti con pregressa frattura da fragilità ossea.</a:t>
            </a:r>
            <a:endParaRPr sz="1800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2400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 txBox="1">
            <a:spLocks noGrp="1"/>
          </p:cNvSpPr>
          <p:nvPr>
            <p:ph type="body" idx="4294967295"/>
          </p:nvPr>
        </p:nvSpPr>
        <p:spPr>
          <a:xfrm>
            <a:off x="504000" y="2160000"/>
            <a:ext cx="9070920" cy="287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3430899-615F-0A91-DBBD-86D59B0A95B5}"/>
              </a:ext>
            </a:extLst>
          </p:cNvPr>
          <p:cNvSpPr/>
          <p:nvPr/>
        </p:nvSpPr>
        <p:spPr>
          <a:xfrm>
            <a:off x="318016" y="1326019"/>
            <a:ext cx="9486384" cy="32208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Oltre 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milioni gli italiani colpiti da 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osteoporosi 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(3,2 milioni le donne e 0,8 milioni gli uomini);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Life-time risk  di subire una frattura da </a:t>
            </a:r>
            <a:r>
              <a:rPr lang="it-IT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fragilita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̀  nelle donne italiane, con </a:t>
            </a:r>
            <a:r>
              <a:rPr lang="it-IT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eta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̀ superiore ai 50 anni, è del 34% (31% media EU), negli uomini del 16% (14% media EU)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seguito alla prima frattura da </a:t>
            </a:r>
            <a:r>
              <a:rPr lang="it-IT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fragilita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̀ i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 rischio di subire una successiva frattura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entro il primo anno, 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è cinque volte superiore; </a:t>
            </a:r>
            <a:endParaRPr lang="it-IT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Italia, nel  2017, 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stimate  560.000 Fratture da </a:t>
            </a:r>
            <a:r>
              <a:rPr lang="it-IT" sz="16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Fragilita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̀ 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stima di crescita  +22,4% in Italia nel 2030: 690.000 fratture</a:t>
            </a:r>
            <a:endParaRPr lang="it-IT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costi 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sanitari  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stimabili in 9,4 miliardi di euro, con un aumento stimato del +26,2% 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 prossimi 10 anni (2030: 11,9 miliardi di euro);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Patologia </a:t>
            </a:r>
            <a:r>
              <a:rPr lang="it-IT" sz="1600" dirty="0" err="1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sottotrattata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: si stima che il «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treatment gap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» in Italia sia  52% nella donne e 27% uomo  </a:t>
            </a:r>
            <a:endParaRPr lang="it-IT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086DE3E-B5ED-7DC3-8834-08A67A8C78E6}"/>
              </a:ext>
            </a:extLst>
          </p:cNvPr>
          <p:cNvSpPr/>
          <p:nvPr/>
        </p:nvSpPr>
        <p:spPr>
          <a:xfrm>
            <a:off x="318016" y="4981821"/>
            <a:ext cx="7191221" cy="4924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Fragility Fractures in Italy. Burden, management and opportunities: EU6 Summary Final Report 2018-06-26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200" kern="1200" dirty="0">
                <a:solidFill>
                  <a:srgbClr val="642A8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Arch Osteoporos. </a:t>
            </a:r>
            <a:r>
              <a:rPr lang="it-IT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2020; 15(1): 59</a:t>
            </a:r>
            <a:r>
              <a:rPr lang="it-IT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 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543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>
            <a:spLocks noGrp="1"/>
          </p:cNvSpPr>
          <p:nvPr>
            <p:ph type="title" idx="4294967295"/>
          </p:nvPr>
        </p:nvSpPr>
        <p:spPr>
          <a:xfrm>
            <a:off x="504913" y="560700"/>
            <a:ext cx="9070800" cy="549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2800" b="1" dirty="0">
                <a:latin typeface="Calibri"/>
                <a:ea typeface="Calibri"/>
                <a:cs typeface="Calibri"/>
                <a:sym typeface="Calibri"/>
              </a:rPr>
              <a:t>Fragilità ossea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SzPts val="2800"/>
            </a:pP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Idea progettuale : Analisi del percorso diagnostico-terapeutico dei pazienti con pregressa frattura da fragilità ossea.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 txBox="1">
            <a:spLocks noGrp="1"/>
          </p:cNvSpPr>
          <p:nvPr>
            <p:ph type="body" idx="4294967295"/>
          </p:nvPr>
        </p:nvSpPr>
        <p:spPr>
          <a:xfrm>
            <a:off x="318472" y="1283354"/>
            <a:ext cx="9257241" cy="4168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1800" b="1" dirty="0">
                <a:latin typeface="Calibri"/>
                <a:ea typeface="Calibri"/>
                <a:cs typeface="Calibri"/>
                <a:sym typeface="Calibri"/>
              </a:rPr>
              <a:t>Obiettivo generale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it-IT"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228600" indent="-25400">
              <a:spcBef>
                <a:spcPts val="0"/>
              </a:spcBef>
              <a:buSzPts val="3200"/>
              <a:buNone/>
            </a:pP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/>
              <a:t> Identificare i pazienti con fratture da fragilità per lo sviluppo di percorsi diagnostico - terapeutico  assistenziali interdisciplinari (modello FLS) con l’obiettivo di ridurre il “treatment gap” e la frammentazione nella fornitura di servizi sanitari  migliorando la qualità e l’efficacia dell’assistenza ai pazienti</a:t>
            </a:r>
          </a:p>
          <a:p>
            <a:pPr marL="228600" indent="-25400">
              <a:spcBef>
                <a:spcPts val="0"/>
              </a:spcBef>
              <a:buSzPts val="3200"/>
              <a:buNone/>
            </a:pPr>
            <a:endParaRPr lang="it-IT"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endParaRPr lang="it-IT"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r>
              <a:rPr lang="it-IT" sz="1800" b="1" dirty="0">
                <a:latin typeface="Calibri"/>
                <a:ea typeface="Calibri"/>
                <a:cs typeface="Calibri"/>
                <a:sym typeface="Calibri"/>
              </a:rPr>
              <a:t>Obiettivi  specifici</a:t>
            </a: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endParaRPr lang="it-IT"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1.Creare un sistema di riconoscimento ,tracciabilità e monitoraggio delle Fratture da Fragilità attraverso una codifica amministrativa del paziente con una frattura da Osteoporosi in modo da poterlo identificare fin dal  primo accesso al pronto soccorso e inserire  appropriatamente in un percorso di gestione clinica (PDTA) che consenta di confluire nel servizio di FLS. </a:t>
            </a: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2.Istituzione di un registro regionale e nazionale per le fratture maggiori da fragilità .</a:t>
            </a: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228600" lvl="0" indent="-25400">
              <a:spcBef>
                <a:spcPts val="0"/>
              </a:spcBef>
              <a:buSzPts val="3200"/>
              <a:buNone/>
            </a:pPr>
            <a:endParaRPr lang="it-IT" sz="1900" b="1" dirty="0">
              <a:latin typeface="Calibri"/>
              <a:ea typeface="Calibri"/>
              <a:cs typeface="Calibri"/>
              <a:sym typeface="Calibri"/>
            </a:endParaRPr>
          </a:p>
          <a:p>
            <a:pPr marL="50800" indent="0">
              <a:buNone/>
            </a:pPr>
            <a:r>
              <a:rPr lang="it-IT" sz="19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D9E2A8-D822-6344-DF20-3F06B57E4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Obiettivi specifici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DE17158-D669-B8E6-71FB-6209BE8CED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1800" dirty="0"/>
              <a:t>3.Diffusione e applicazione delle Linee guida specifiche dal titolo “Diagnosi, stratificazione del rischio e continuità assistenziale delle Fratture da Fragilità”. documento, inserito nel Sistema Nazionale per le Linee Guida dell’Istituto Superiore di Sanità  disponibile in Italia da ottobre  2021,  </a:t>
            </a:r>
          </a:p>
          <a:p>
            <a:endParaRPr lang="it-IT" sz="1800" dirty="0"/>
          </a:p>
          <a:p>
            <a:r>
              <a:rPr lang="it-IT" sz="1800" dirty="0"/>
              <a:t>4. A partire dalla anagrafe degli assistiti e dai registri per frattura da fragilità, definizione di indicatori per la analisi della appropriatezza del percorso terapeutico e  della farmaco-utilizzazione in termini di aderenza e persistenza al persistenza al trattamento osteoporotico; analisi dell’incidenza di nuove fratture e di mortalità nei pazienti con pregressa frattura da fragilità ossea (confronto trattati con non trattati con farmaci per l’osteoporosi) </a:t>
            </a:r>
            <a:endParaRPr lang="it-IT" sz="1800" b="1" dirty="0">
              <a:latin typeface="Calibri"/>
              <a:ea typeface="Calibri"/>
              <a:cs typeface="Calibri"/>
              <a:sym typeface="Calibri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1398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6C4D87-4F09-DBDA-D492-EFC451F90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Risultati attesi: 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3C155B0-F9C4-9A7A-6E28-ABC87B304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25" y="1620000"/>
            <a:ext cx="9072000" cy="3772757"/>
          </a:xfrm>
        </p:spPr>
        <p:txBody>
          <a:bodyPr/>
          <a:lstStyle/>
          <a:p>
            <a:r>
              <a:rPr lang="it-IT" sz="1800" dirty="0"/>
              <a:t> Ottimizzare il riconoscimento e  la presa in carico  dal punto di vista clinico-assistenziale dei pazienti con frattura da fragilità anche non soggette a ricovero e procedura chirurgica. </a:t>
            </a:r>
          </a:p>
          <a:p>
            <a:r>
              <a:rPr lang="it-IT" sz="1800" dirty="0"/>
              <a:t>«Misurare»  l’incidenza  della patologia </a:t>
            </a:r>
          </a:p>
          <a:p>
            <a:r>
              <a:rPr lang="it-IT" sz="1800" dirty="0"/>
              <a:t>Creazione di reti fra specialisti e territorio</a:t>
            </a:r>
          </a:p>
          <a:p>
            <a:r>
              <a:rPr lang="it-IT" sz="1800" dirty="0"/>
              <a:t>Riduzione  della incidenza della seconda frattura </a:t>
            </a:r>
          </a:p>
          <a:p>
            <a:r>
              <a:rPr lang="it-IT" sz="1800" dirty="0"/>
              <a:t>Valutare appropriatezza diagnostica e terapeutica e contenimento  spese dirette e indirette legate a questo tipo di patologia. </a:t>
            </a:r>
          </a:p>
        </p:txBody>
      </p:sp>
    </p:spTree>
    <p:extLst>
      <p:ext uri="{BB962C8B-B14F-4D97-AF65-F5344CB8AC3E}">
        <p14:creationId xmlns:p14="http://schemas.microsoft.com/office/powerpoint/2010/main" val="136161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6235531a1_0_0"/>
          <p:cNvSpPr txBox="1">
            <a:spLocks noGrp="1"/>
          </p:cNvSpPr>
          <p:nvPr>
            <p:ph type="title" idx="4294967295"/>
          </p:nvPr>
        </p:nvSpPr>
        <p:spPr>
          <a:xfrm>
            <a:off x="504000" y="46206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3100" b="1">
                <a:latin typeface="Calibri"/>
                <a:ea typeface="Calibri"/>
                <a:cs typeface="Calibri"/>
                <a:sym typeface="Calibri"/>
              </a:rPr>
              <a:t>Descrizione fasi, tempistica e soggetti da coinvolgere</a:t>
            </a:r>
            <a:endParaRPr sz="3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g136235531a1_0_0"/>
          <p:cNvSpPr txBox="1">
            <a:spLocks noGrp="1"/>
          </p:cNvSpPr>
          <p:nvPr>
            <p:ph type="body" idx="4294967295"/>
          </p:nvPr>
        </p:nvSpPr>
        <p:spPr>
          <a:xfrm>
            <a:off x="504000" y="2160000"/>
            <a:ext cx="9070800" cy="28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50800" indent="0">
              <a:buNone/>
            </a:pPr>
            <a:r>
              <a:rPr lang="it-IT" sz="1700" dirty="0"/>
              <a:t> </a:t>
            </a:r>
            <a:endParaRPr lang="it-IT" dirty="0"/>
          </a:p>
          <a:p>
            <a:pPr marL="50800" indent="0">
              <a:buNone/>
            </a:pPr>
            <a:endParaRPr lang="it-IT" sz="1700" dirty="0"/>
          </a:p>
          <a:p>
            <a:pPr marL="50800" indent="0">
              <a:buNone/>
            </a:pPr>
            <a:r>
              <a:rPr lang="it-IT" sz="1700" dirty="0"/>
              <a:t> </a:t>
            </a: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6235531a1_0_8"/>
          <p:cNvSpPr txBox="1">
            <a:spLocks noGrp="1"/>
          </p:cNvSpPr>
          <p:nvPr>
            <p:ph type="title" idx="4294967295"/>
          </p:nvPr>
        </p:nvSpPr>
        <p:spPr>
          <a:xfrm>
            <a:off x="504000" y="46206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t-IT" sz="2900" b="1">
                <a:latin typeface="Calibri"/>
                <a:ea typeface="Calibri"/>
                <a:cs typeface="Calibri"/>
                <a:sym typeface="Calibri"/>
              </a:rPr>
              <a:t>Risorse necessarie e possibilità di finanziamento Eventuali criticità/vincoli: possibili soluzioni</a:t>
            </a:r>
            <a:r>
              <a:rPr lang="it-IT" sz="2800"/>
              <a:t> </a:t>
            </a:r>
            <a:endParaRPr sz="3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g136235531a1_0_8"/>
          <p:cNvSpPr txBox="1">
            <a:spLocks noGrp="1"/>
          </p:cNvSpPr>
          <p:nvPr>
            <p:ph type="body" idx="4294967295"/>
          </p:nvPr>
        </p:nvSpPr>
        <p:spPr>
          <a:xfrm>
            <a:off x="504000" y="1585842"/>
            <a:ext cx="9070800" cy="28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3200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it-IT" sz="3200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570</Words>
  <Application>Microsoft Macintosh PowerPoint</Application>
  <PresentationFormat>Personalizzato</PresentationFormat>
  <Paragraphs>44</Paragraphs>
  <Slides>8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Presentazione standard di PowerPoint</vt:lpstr>
      <vt:lpstr>Presentazione standard di PowerPoint</vt:lpstr>
      <vt:lpstr>Fragilità ossea Idea progettuale : Analisi del percorso diagnostico-terapeutico dei pazienti con pregressa frattura da fragilità ossea.  </vt:lpstr>
      <vt:lpstr>Fragilità ossea Idea progettuale : Analisi del percorso diagnostico-terapeutico dei pazienti con pregressa frattura da fragilità ossea.</vt:lpstr>
      <vt:lpstr>Obiettivi specifici</vt:lpstr>
      <vt:lpstr>Risultati attesi: </vt:lpstr>
      <vt:lpstr>Descrizione fasi, tempistica e soggetti da coinvolgere</vt:lpstr>
      <vt:lpstr>Risorse necessarie e possibilità di finanziamento Eventuali criticità/vincoli: possibili soluzioni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GLORIA BONACCORSI</cp:lastModifiedBy>
  <cp:revision>7</cp:revision>
  <dcterms:created xsi:type="dcterms:W3CDTF">2022-02-22T18:07:56Z</dcterms:created>
  <dcterms:modified xsi:type="dcterms:W3CDTF">2022-06-24T09:27:38Z</dcterms:modified>
</cp:coreProperties>
</file>