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670550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" roundtripDataSignature="AMtx7mgmlyhXkdkYpj9jPaleYA2yFjvT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6B772DE-AF7A-40E3-969C-B5EFCBEEF408}">
  <a:tblStyle styleId="{46B772DE-AF7A-40E3-969C-B5EFCBEEF40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86" orient="horz"/>
        <p:guide pos="31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4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217488" y="801688"/>
            <a:ext cx="7126287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217488" y="801688"/>
            <a:ext cx="7126287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p3:notes"/>
          <p:cNvSpPr/>
          <p:nvPr>
            <p:ph idx="2" type="sldImg"/>
          </p:nvPr>
        </p:nvSpPr>
        <p:spPr>
          <a:xfrm>
            <a:off x="217488" y="801688"/>
            <a:ext cx="7126287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5" name="Google Shape;75;p4:notes"/>
          <p:cNvSpPr/>
          <p:nvPr>
            <p:ph idx="2" type="sldImg"/>
          </p:nvPr>
        </p:nvSpPr>
        <p:spPr>
          <a:xfrm>
            <a:off x="217488" y="801688"/>
            <a:ext cx="7126287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7"/>
          <p:cNvSpPr txBox="1"/>
          <p:nvPr>
            <p:ph idx="1" type="subTitle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" type="body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body"/>
          </p:nvPr>
        </p:nvSpPr>
        <p:spPr>
          <a:xfrm>
            <a:off x="50400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2" type="body"/>
          </p:nvPr>
        </p:nvSpPr>
        <p:spPr>
          <a:xfrm>
            <a:off x="515268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" type="subTitle"/>
          </p:nvPr>
        </p:nvSpPr>
        <p:spPr>
          <a:xfrm>
            <a:off x="540000" y="673560"/>
            <a:ext cx="9072000" cy="438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2" type="body"/>
          </p:nvPr>
        </p:nvSpPr>
        <p:spPr>
          <a:xfrm>
            <a:off x="515268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3" type="body"/>
          </p:nvPr>
        </p:nvSpPr>
        <p:spPr>
          <a:xfrm>
            <a:off x="50400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" type="body"/>
          </p:nvPr>
        </p:nvSpPr>
        <p:spPr>
          <a:xfrm>
            <a:off x="504000" y="17514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2" type="body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3" type="body"/>
          </p:nvPr>
        </p:nvSpPr>
        <p:spPr>
          <a:xfrm>
            <a:off x="515268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3" type="body"/>
          </p:nvPr>
        </p:nvSpPr>
        <p:spPr>
          <a:xfrm>
            <a:off x="504000" y="34693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" type="body"/>
          </p:nvPr>
        </p:nvSpPr>
        <p:spPr>
          <a:xfrm>
            <a:off x="504000" y="17514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504000" y="34693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50400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2" type="body"/>
          </p:nvPr>
        </p:nvSpPr>
        <p:spPr>
          <a:xfrm>
            <a:off x="5152680" y="17514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3" type="body"/>
          </p:nvPr>
        </p:nvSpPr>
        <p:spPr>
          <a:xfrm>
            <a:off x="50400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4" type="body"/>
          </p:nvPr>
        </p:nvSpPr>
        <p:spPr>
          <a:xfrm>
            <a:off x="5152680" y="34693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" type="body"/>
          </p:nvPr>
        </p:nvSpPr>
        <p:spPr>
          <a:xfrm>
            <a:off x="50400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2" type="body"/>
          </p:nvPr>
        </p:nvSpPr>
        <p:spPr>
          <a:xfrm>
            <a:off x="357156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3" type="body"/>
          </p:nvPr>
        </p:nvSpPr>
        <p:spPr>
          <a:xfrm>
            <a:off x="6639120" y="17514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4" type="body"/>
          </p:nvPr>
        </p:nvSpPr>
        <p:spPr>
          <a:xfrm>
            <a:off x="50400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5" type="body"/>
          </p:nvPr>
        </p:nvSpPr>
        <p:spPr>
          <a:xfrm>
            <a:off x="357156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6" type="body"/>
          </p:nvPr>
        </p:nvSpPr>
        <p:spPr>
          <a:xfrm>
            <a:off x="6639120" y="34693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540000" y="673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504000" y="17514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4680000" y="4500000"/>
            <a:ext cx="4140000" cy="9000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-IT" sz="1800" u="none" cap="none" strike="noStrik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LA PROSPETTIVA DEL CITTADINO E DELLA COMUNITA</a:t>
            </a:r>
            <a:r>
              <a:rPr b="0" i="0" lang="it-IT" sz="1800" u="none" cap="none" strike="noStrike">
                <a:solidFill>
                  <a:srgbClr val="FF0066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b="0" i="0" sz="1800" u="none" cap="none" strike="noStrike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idx="4294967295" type="title"/>
          </p:nvPr>
        </p:nvSpPr>
        <p:spPr>
          <a:xfrm>
            <a:off x="504913" y="560700"/>
            <a:ext cx="9070800" cy="131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it-IT" sz="4800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  <a:t>IL CITTADINO AL CENTRO</a:t>
            </a:r>
            <a:endParaRPr/>
          </a:p>
        </p:txBody>
      </p:sp>
      <p:sp>
        <p:nvSpPr>
          <p:cNvPr id="66" name="Google Shape;66;p2"/>
          <p:cNvSpPr txBox="1"/>
          <p:nvPr>
            <p:ph idx="4294967295" type="body"/>
          </p:nvPr>
        </p:nvSpPr>
        <p:spPr>
          <a:xfrm>
            <a:off x="211225" y="2160000"/>
            <a:ext cx="9700200" cy="28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54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it-IT" sz="2400">
                <a:latin typeface="Calibri"/>
                <a:ea typeface="Calibri"/>
                <a:cs typeface="Calibri"/>
                <a:sym typeface="Calibri"/>
              </a:rPr>
              <a:t>Obiettivo generale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254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254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Garantire ed implementare i </a:t>
            </a:r>
            <a:r>
              <a:rPr b="1" lang="it-IT" sz="2400">
                <a:latin typeface="Calibri"/>
                <a:ea typeface="Calibri"/>
                <a:cs typeface="Calibri"/>
                <a:sym typeface="Calibri"/>
              </a:rPr>
              <a:t>servizi socio-assistenziali </a:t>
            </a: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favorendo l’ascolto</a:t>
            </a:r>
            <a:endParaRPr/>
          </a:p>
          <a:p>
            <a:pPr indent="-254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del cittadino per meglio rispondere alle sue richieste di </a:t>
            </a:r>
            <a:r>
              <a:rPr b="1" lang="it-IT" sz="2400">
                <a:latin typeface="Calibri"/>
                <a:ea typeface="Calibri"/>
                <a:cs typeface="Calibri"/>
                <a:sym typeface="Calibri"/>
              </a:rPr>
              <a:t>salute</a:t>
            </a: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: prevenzione, diagnosi, cura e riabilitazione e benessere psicofisico.</a:t>
            </a:r>
            <a:endParaRPr/>
          </a:p>
          <a:p>
            <a:pPr indent="-254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Promuovere </a:t>
            </a:r>
            <a:r>
              <a:rPr b="1" i="1" lang="it-IT" sz="2400">
                <a:latin typeface="Calibri"/>
                <a:ea typeface="Calibri"/>
                <a:cs typeface="Calibri"/>
                <a:sym typeface="Calibri"/>
              </a:rPr>
              <a:t>empowerment</a:t>
            </a: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 nei pazienti, assicurando il necessario supporto ai più vulnerabili.</a:t>
            </a:r>
            <a:endParaRPr/>
          </a:p>
          <a:p>
            <a:pPr indent="-254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Assicurare l’</a:t>
            </a:r>
            <a:r>
              <a:rPr b="1" lang="it-IT" sz="2400">
                <a:latin typeface="Calibri"/>
                <a:ea typeface="Calibri"/>
                <a:cs typeface="Calibri"/>
                <a:sym typeface="Calibri"/>
              </a:rPr>
              <a:t>equità</a:t>
            </a: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 nell’accesso alle cure.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idx="4294967295" type="title"/>
          </p:nvPr>
        </p:nvSpPr>
        <p:spPr>
          <a:xfrm>
            <a:off x="504000" y="462061"/>
            <a:ext cx="90708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it-IT" sz="3100">
                <a:latin typeface="Calibri"/>
                <a:ea typeface="Calibri"/>
                <a:cs typeface="Calibri"/>
                <a:sym typeface="Calibri"/>
              </a:rPr>
              <a:t>Descrizione fasi, tempistica e soggetti da coinvolgere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 txBox="1"/>
          <p:nvPr>
            <p:ph idx="4294967295" type="body"/>
          </p:nvPr>
        </p:nvSpPr>
        <p:spPr>
          <a:xfrm>
            <a:off x="504000" y="2160000"/>
            <a:ext cx="9070800" cy="28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10000"/>
          </a:bodyPr>
          <a:lstStyle/>
          <a:p>
            <a:pPr indent="-342900" lvl="0" marL="546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44144"/>
              <a:buChar char="•"/>
            </a:pPr>
            <a:r>
              <a:rPr lang="it-IT" sz="2400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Intercettare bisogni dei cittadini e criticità del territorio (segnalazioni ad </a:t>
            </a:r>
            <a:r>
              <a:rPr lang="it-IT" sz="2400" strike="noStrike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  <a:t>URP, associazioni volontariato, CCM, eventuali canali non convenzionali)</a:t>
            </a:r>
            <a:endParaRPr>
              <a:solidFill>
                <a:srgbClr val="FF3399"/>
              </a:solidFill>
            </a:endParaRPr>
          </a:p>
          <a:p>
            <a:pPr indent="-342900" lvl="0" marL="546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44144"/>
              <a:buChar char="•"/>
            </a:pPr>
            <a:r>
              <a:rPr lang="it-IT" sz="2400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Accertare l’esistenza e migliorare la conoscenza dei percorsi di cura (PDTA) mettendo il</a:t>
            </a:r>
            <a:r>
              <a:rPr lang="it-IT" sz="2400" strike="noStrike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  <a:t> cittadino/paziente </a:t>
            </a:r>
            <a:r>
              <a:rPr lang="it-IT" sz="2400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condizione di accedervi. </a:t>
            </a:r>
            <a:endParaRPr/>
          </a:p>
          <a:p>
            <a:pPr indent="-342900" lvl="0" marL="546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44144"/>
              <a:buChar char="•"/>
            </a:pPr>
            <a:r>
              <a:rPr lang="it-IT" sz="2400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Alfabetizzazione sanitaria del </a:t>
            </a:r>
            <a:r>
              <a:rPr lang="it-IT" sz="2400" strike="noStrike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  <a:t>cittadino</a:t>
            </a:r>
            <a:r>
              <a:rPr lang="it-IT" sz="2400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formazione degli </a:t>
            </a:r>
            <a:r>
              <a:rPr lang="it-IT" sz="2400" strike="noStrike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  <a:t>operatori socio sanitari </a:t>
            </a:r>
            <a:r>
              <a:rPr lang="it-IT" sz="2400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una comunicazione efficace.</a:t>
            </a:r>
            <a:endParaRPr/>
          </a:p>
          <a:p>
            <a:pPr indent="-342900" lvl="0" marL="546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44144"/>
              <a:buChar char="•"/>
            </a:pPr>
            <a:r>
              <a:rPr lang="it-IT" sz="2400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Miglioramento dell’adesione ai percorsi terapeutici, favorita da presa in carico globale della </a:t>
            </a:r>
            <a:r>
              <a:rPr lang="it-IT" sz="2400" strike="noStrike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  <a:t>persona malata e della sua rete relazionale. </a:t>
            </a:r>
            <a:endParaRPr sz="2400" strike="noStrike">
              <a:solidFill>
                <a:srgbClr val="FF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>
            <p:ph idx="4294967295" type="title"/>
          </p:nvPr>
        </p:nvSpPr>
        <p:spPr>
          <a:xfrm>
            <a:off x="504000" y="462061"/>
            <a:ext cx="90708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it-IT" sz="2900">
                <a:latin typeface="Calibri"/>
                <a:ea typeface="Calibri"/>
                <a:cs typeface="Calibri"/>
                <a:sym typeface="Calibri"/>
              </a:rPr>
              <a:t>Risorse necessarie e possibilità di finanziamento </a:t>
            </a:r>
            <a:br>
              <a:rPr b="1" lang="it-IT" sz="2900">
                <a:latin typeface="Calibri"/>
                <a:ea typeface="Calibri"/>
                <a:cs typeface="Calibri"/>
                <a:sym typeface="Calibri"/>
              </a:rPr>
            </a:br>
            <a:r>
              <a:rPr b="1" lang="it-IT" sz="2900">
                <a:latin typeface="Calibri"/>
                <a:ea typeface="Calibri"/>
                <a:cs typeface="Calibri"/>
                <a:sym typeface="Calibri"/>
              </a:rPr>
              <a:t>Eventuali criticità/vincoli: possibili soluzioni</a:t>
            </a:r>
            <a:r>
              <a:rPr lang="it-IT" sz="2800"/>
              <a:t> 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8" name="Google Shape;78;p4"/>
          <p:cNvGraphicFramePr/>
          <p:nvPr/>
        </p:nvGraphicFramePr>
        <p:xfrm>
          <a:off x="406400" y="14618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{46B772DE-AF7A-40E3-969C-B5EFCBEEF408}</a:tableStyleId>
              </a:tblPr>
              <a:tblGrid>
                <a:gridCol w="4208225"/>
                <a:gridCol w="4231850"/>
              </a:tblGrid>
              <a:tr h="190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PUNTI DI FORZA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Rete con Associazioni pazienti ed  organizzazioni del Terzo settore.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Network con «Donne protagoniste in sanità». 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Realizzazione di una effettiva medicina territoriale integrata, valutazione olistica dell’utente.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PUNTI DI DEBOLEZZA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Sfiducia nei confronti delle istituzioni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da parte dei cittadini.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Scarsa propensione alla messa in rete fra servizi o professionisti ed associazioni, fra loro e con i professionisti della sanità.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210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OPPORTUNITA’ e RISORSE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Ruolo attivo del cittadino.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Profili di comunità che orientino nell’analisi dei bisogni.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Formazione universitaria e continua.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Facilitatori nella comunicazione.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PDTA nei diversi percorsi terapeutici.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/>
                        <a:t>Piano regionale della prevenzione 2021 - 2025.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FINANZIAMENTI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PNRR.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Risorse regionali.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/>
                        <a:t>Piano socio-sanitario regionale.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</dc:creator>
</cp:coreProperties>
</file>